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74" r:id="rId4"/>
    <p:sldId id="269" r:id="rId5"/>
    <p:sldId id="276" r:id="rId6"/>
    <p:sldId id="328" r:id="rId7"/>
    <p:sldId id="324" r:id="rId8"/>
    <p:sldId id="325" r:id="rId9"/>
    <p:sldId id="323" r:id="rId10"/>
    <p:sldId id="279" r:id="rId11"/>
    <p:sldId id="280" r:id="rId12"/>
    <p:sldId id="282" r:id="rId13"/>
    <p:sldId id="287" r:id="rId14"/>
    <p:sldId id="317" r:id="rId15"/>
    <p:sldId id="330" r:id="rId16"/>
    <p:sldId id="331" r:id="rId17"/>
    <p:sldId id="329" r:id="rId18"/>
    <p:sldId id="319" r:id="rId19"/>
    <p:sldId id="286" r:id="rId20"/>
    <p:sldId id="326" r:id="rId21"/>
    <p:sldId id="327" r:id="rId22"/>
    <p:sldId id="321" r:id="rId23"/>
    <p:sldId id="322" r:id="rId24"/>
    <p:sldId id="294" r:id="rId25"/>
    <p:sldId id="298" r:id="rId26"/>
    <p:sldId id="299" r:id="rId27"/>
    <p:sldId id="300" r:id="rId28"/>
    <p:sldId id="301" r:id="rId29"/>
    <p:sldId id="302" r:id="rId30"/>
    <p:sldId id="303" r:id="rId31"/>
    <p:sldId id="304" r:id="rId32"/>
    <p:sldId id="305" r:id="rId33"/>
    <p:sldId id="306" r:id="rId34"/>
    <p:sldId id="307" r:id="rId35"/>
    <p:sldId id="308" r:id="rId36"/>
    <p:sldId id="309" r:id="rId37"/>
    <p:sldId id="311" r:id="rId38"/>
    <p:sldId id="312" r:id="rId39"/>
    <p:sldId id="313" r:id="rId40"/>
    <p:sldId id="314" r:id="rId41"/>
    <p:sldId id="315" r:id="rId42"/>
    <p:sldId id="316" r:id="rId4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118CEC7-19D6-4B17-8ADB-A0E510A27CCD}">
          <p14:sldIdLst>
            <p14:sldId id="256"/>
            <p14:sldId id="257"/>
            <p14:sldId id="274"/>
            <p14:sldId id="269"/>
            <p14:sldId id="276"/>
            <p14:sldId id="328"/>
            <p14:sldId id="324"/>
            <p14:sldId id="325"/>
            <p14:sldId id="323"/>
            <p14:sldId id="279"/>
            <p14:sldId id="280"/>
            <p14:sldId id="282"/>
            <p14:sldId id="287"/>
            <p14:sldId id="317"/>
            <p14:sldId id="330"/>
            <p14:sldId id="331"/>
            <p14:sldId id="329"/>
            <p14:sldId id="319"/>
            <p14:sldId id="286"/>
            <p14:sldId id="326"/>
            <p14:sldId id="327"/>
            <p14:sldId id="321"/>
            <p14:sldId id="322"/>
            <p14:sldId id="294"/>
          </p14:sldIdLst>
        </p14:section>
        <p14:section name="Archive" id="{ACCDA443-0E38-486F-9CA2-3148709FF350}">
          <p14:sldIdLst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1"/>
            <p14:sldId id="312"/>
            <p14:sldId id="313"/>
            <p14:sldId id="314"/>
            <p14:sldId id="315"/>
            <p14:sldId id="31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C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85" autoAdjust="0"/>
    <p:restoredTop sz="81137" autoAdjust="0"/>
  </p:normalViewPr>
  <p:slideViewPr>
    <p:cSldViewPr>
      <p:cViewPr varScale="1">
        <p:scale>
          <a:sx n="95" d="100"/>
          <a:sy n="95" d="100"/>
        </p:scale>
        <p:origin x="62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32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jpg>
</file>

<file path=ppt/media/image10.jpeg>
</file>

<file path=ppt/media/image11.png>
</file>

<file path=ppt/media/image12.png>
</file>

<file path=ppt/media/image13.png>
</file>

<file path=ppt/media/image14.jpeg>
</file>

<file path=ppt/media/image15.jpg>
</file>

<file path=ppt/media/image16.jpeg>
</file>

<file path=ppt/media/image17.png>
</file>

<file path=ppt/media/image18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526AB4-E524-45E6-9264-7582EE0DE7CD}" type="datetimeFigureOut">
              <a:rPr lang="en-NZ" smtClean="0"/>
              <a:t>10/03/2015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AF05CF-A7E5-45F7-AE28-30142FDF5AA6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60948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1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275538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i="1" dirty="0" smtClean="0"/>
              <a:t>Hacking is: “The act of engaging in programming in a spirit of </a:t>
            </a:r>
            <a:r>
              <a:rPr lang="en-NZ" b="1" i="1" dirty="0" smtClean="0"/>
              <a:t>playfulness</a:t>
            </a:r>
            <a:r>
              <a:rPr lang="en-NZ" i="1" dirty="0" smtClean="0"/>
              <a:t> and </a:t>
            </a:r>
            <a:r>
              <a:rPr lang="en-NZ" b="1" i="1" dirty="0" smtClean="0"/>
              <a:t>exploration</a:t>
            </a:r>
            <a:r>
              <a:rPr lang="en-NZ" i="1" dirty="0" smtClean="0"/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i="1" dirty="0" smtClean="0"/>
              <a:t>Hacker is: “A person who enjoys </a:t>
            </a:r>
            <a:r>
              <a:rPr lang="en-NZ" b="1" i="1" dirty="0" smtClean="0"/>
              <a:t>exploring</a:t>
            </a:r>
            <a:r>
              <a:rPr lang="en-NZ" i="1" dirty="0" smtClean="0"/>
              <a:t> the details of programmable systems and </a:t>
            </a:r>
            <a:r>
              <a:rPr lang="en-NZ" b="1" i="1" dirty="0" smtClean="0"/>
              <a:t>stretching</a:t>
            </a:r>
            <a:r>
              <a:rPr lang="en-NZ" i="1" dirty="0" smtClean="0"/>
              <a:t> their capabilities.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i="1" dirty="0" smtClean="0"/>
              <a:t>“Hacking entails some form of excellence, for example exploring the limits of </a:t>
            </a:r>
            <a:r>
              <a:rPr lang="en-NZ" b="1" i="1" dirty="0" smtClean="0"/>
              <a:t>what is possible</a:t>
            </a:r>
            <a:r>
              <a:rPr lang="en-NZ" i="1" dirty="0" smtClean="0"/>
              <a:t>, thereby doing something exciting and meaningful.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i="1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i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23007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Node.js</a:t>
            </a:r>
            <a:r>
              <a:rPr lang="en-NZ" baseline="0" dirty="0" smtClean="0"/>
              <a:t> is a platform, or a runtime environment.</a:t>
            </a: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7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3209877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Node.js</a:t>
            </a:r>
            <a:r>
              <a:rPr lang="en-NZ" baseline="0" dirty="0" smtClean="0"/>
              <a:t> is a platform, or a runtime environment.</a:t>
            </a: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16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2742322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sz="1200" dirty="0" smtClean="0"/>
              <a:t>Simple REST API. </a:t>
            </a:r>
            <a:r>
              <a:rPr lang="en-NZ" sz="1100" dirty="0" smtClean="0"/>
              <a:t>Libraries for Node.js, .NET... </a:t>
            </a:r>
          </a:p>
          <a:p>
            <a:r>
              <a:rPr lang="en-NZ" sz="1200" dirty="0" smtClean="0"/>
              <a:t>String message up to 64KB</a:t>
            </a:r>
            <a:r>
              <a:rPr lang="en-NZ" sz="1100" dirty="0" smtClean="0"/>
              <a:t>. </a:t>
            </a:r>
            <a:r>
              <a:rPr lang="en-NZ" sz="1200" dirty="0" smtClean="0"/>
              <a:t>Practically unlimited Queue size</a:t>
            </a:r>
            <a:endParaRPr lang="en-NZ" sz="1050" dirty="0" smtClean="0"/>
          </a:p>
          <a:p>
            <a:r>
              <a:rPr lang="en-NZ" sz="1200" dirty="0" smtClean="0"/>
              <a:t>Geo/Zone/Local redundancy. Cheap </a:t>
            </a:r>
          </a:p>
          <a:p>
            <a:r>
              <a:rPr lang="en-NZ" sz="1000" dirty="0" smtClean="0"/>
              <a:t>Consider Azure </a:t>
            </a:r>
            <a:r>
              <a:rPr lang="en-NZ" sz="1000" dirty="0" err="1" smtClean="0"/>
              <a:t>ServiceBus</a:t>
            </a:r>
            <a:r>
              <a:rPr lang="en-NZ" sz="1000" dirty="0" smtClean="0"/>
              <a:t> if you need Instant Notification, Guaranteed Delivery, FIFO, etc.</a:t>
            </a:r>
            <a:endParaRPr lang="en-NZ" sz="1100" dirty="0" smtClean="0"/>
          </a:p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20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8517671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Simple jobs that can run continuously </a:t>
            </a:r>
            <a:r>
              <a:rPr lang="en-NZ" sz="1100" dirty="0" smtClean="0"/>
              <a:t>or to a schedule. </a:t>
            </a:r>
            <a:r>
              <a:rPr lang="en-NZ" dirty="0" smtClean="0"/>
              <a:t>Jobs can be EXEs, .JS </a:t>
            </a:r>
            <a:r>
              <a:rPr lang="en-NZ" sz="1100" dirty="0" smtClean="0"/>
              <a:t>and more.</a:t>
            </a:r>
            <a:endParaRPr lang="en-NZ" dirty="0" smtClean="0"/>
          </a:p>
          <a:p>
            <a:r>
              <a:rPr lang="en-NZ" dirty="0" smtClean="0"/>
              <a:t>Can run in same Azure Website as App </a:t>
            </a:r>
            <a:r>
              <a:rPr lang="en-NZ" sz="1100" dirty="0" smtClean="0"/>
              <a:t>or in a standalone Azure Website.</a:t>
            </a:r>
          </a:p>
          <a:p>
            <a:r>
              <a:rPr lang="en-NZ" sz="1200" dirty="0" smtClean="0"/>
              <a:t>WebJobs SDK </a:t>
            </a:r>
            <a:r>
              <a:rPr lang="en-NZ" sz="1100" dirty="0" smtClean="0"/>
              <a:t>is a .NET library that simplifies Queue polling, poison message handling, Blob updates, etc.</a:t>
            </a:r>
          </a:p>
          <a:p>
            <a:endParaRPr lang="en-NZ" dirty="0" smtClean="0"/>
          </a:p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21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225097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24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28517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25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59396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016" y="1131590"/>
            <a:ext cx="7772400" cy="1102519"/>
          </a:xfrm>
        </p:spPr>
        <p:txBody>
          <a:bodyPr>
            <a:normAutofit/>
          </a:bodyPr>
          <a:lstStyle>
            <a:lvl1pPr algn="l">
              <a:defRPr sz="50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7503" y="2931790"/>
            <a:ext cx="6400800" cy="1314450"/>
          </a:xfrm>
        </p:spPr>
        <p:txBody>
          <a:bodyPr>
            <a:normAutofit/>
          </a:bodyPr>
          <a:lstStyle>
            <a:lvl1pPr marL="0" indent="0" algn="l">
              <a:buNone/>
              <a:defRPr sz="2700">
                <a:solidFill>
                  <a:schemeClr val="tx2">
                    <a:lumMod val="20000"/>
                    <a:lumOff val="80000"/>
                  </a:schemeClr>
                </a:solidFill>
                <a:latin typeface="Segoe UI Light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10/03/2015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58424541"/>
      </p:ext>
    </p:extLst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10/03/2015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082721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5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10/03/2015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025121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10/03/2015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801220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4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10/03/2015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699279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10/03/2015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63387257"/>
      </p:ext>
    </p:extLst>
  </p:cSld>
  <p:clrMapOvr>
    <a:masterClrMapping/>
  </p:clrMapOvr>
  <p:transition spd="slow">
    <p:push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10/03/2015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33277503"/>
      </p:ext>
    </p:extLst>
  </p:cSld>
  <p:clrMapOvr>
    <a:masterClrMapping/>
  </p:clrMapOvr>
  <p:transition spd="slow">
    <p:push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10/03/2015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1639910"/>
      </p:ext>
    </p:extLst>
  </p:cSld>
  <p:clrMapOvr>
    <a:masterClrMapping/>
  </p:clrMapOvr>
  <p:transition spd="slow">
    <p:push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10/03/2015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16001547"/>
      </p:ext>
    </p:extLst>
  </p:cSld>
  <p:clrMapOvr>
    <a:masterClrMapping/>
  </p:clrMapOvr>
  <p:transition spd="slow">
    <p:push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10/03/2015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53954962"/>
      </p:ext>
    </p:extLst>
  </p:cSld>
  <p:clrMapOvr>
    <a:masterClrMapping/>
  </p:clrMapOvr>
  <p:transition spd="slow">
    <p:push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10/03/2015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85536261"/>
      </p:ext>
    </p:extLst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10/03/2015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509644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10/03/2015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822806881"/>
      </p:ext>
    </p:extLst>
  </p:cSld>
  <p:clrMapOvr>
    <a:masterClrMapping/>
  </p:clrMapOvr>
  <p:transition spd="slow">
    <p:push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10/03/2015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4672458"/>
      </p:ext>
    </p:extLst>
  </p:cSld>
  <p:clrMapOvr>
    <a:masterClrMapping/>
  </p:clrMapOvr>
  <p:transition spd="slow">
    <p:push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10/03/2015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85837937"/>
      </p:ext>
    </p:extLst>
  </p:cSld>
  <p:clrMapOvr>
    <a:masterClrMapping/>
  </p:clrMapOvr>
  <p:transition spd="slow">
    <p:push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10/03/2015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96798273"/>
      </p:ext>
    </p:extLst>
  </p:cSld>
  <p:clrMapOvr>
    <a:masterClrMapping/>
  </p:clrMapOvr>
  <p:transition spd="slow">
    <p:push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10/03/2015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763230751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10/03/2015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4406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10/03/2015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557508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10/03/2015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301437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10/03/2015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134387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10/03/2015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409650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10/03/2015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880782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3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10/03/2015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241860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t>10/03/2015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553145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72" r:id="rId10"/>
    <p:sldLayoutId id="2147483671" r:id="rId11"/>
    <p:sldLayoutId id="2147483669" r:id="rId12"/>
    <p:sldLayoutId id="2147483670" r:id="rId13"/>
    <p:sldLayoutId id="2147483651" r:id="rId14"/>
    <p:sldLayoutId id="2147483660" r:id="rId15"/>
    <p:sldLayoutId id="2147483661" r:id="rId16"/>
    <p:sldLayoutId id="2147483662" r:id="rId17"/>
    <p:sldLayoutId id="2147483653" r:id="rId18"/>
    <p:sldLayoutId id="2147483654" r:id="rId19"/>
    <p:sldLayoutId id="2147483655" r:id="rId20"/>
    <p:sldLayoutId id="2147483656" r:id="rId21"/>
    <p:sldLayoutId id="2147483657" r:id="rId22"/>
    <p:sldLayoutId id="2147483658" r:id="rId23"/>
    <p:sldLayoutId id="2147483659" r:id="rId24"/>
  </p:sldLayoutIdLst>
  <p:transition spd="slow">
    <p:push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spotify.com/web-api/" TargetMode="External"/><Relationship Id="rId2" Type="http://schemas.openxmlformats.org/officeDocument/2006/relationships/hyperlink" Target="http://lab.possan.se/thirtify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music.xbox.com/Developer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47614"/>
            <a:ext cx="7772400" cy="1102519"/>
          </a:xfrm>
        </p:spPr>
        <p:txBody>
          <a:bodyPr>
            <a:normAutofit/>
          </a:bodyPr>
          <a:lstStyle/>
          <a:p>
            <a:pPr algn="l"/>
            <a:r>
              <a:rPr lang="en-NZ" sz="5000" dirty="0" smtClean="0"/>
              <a:t>Hacking on Azure Websites</a:t>
            </a:r>
            <a:endParaRPr lang="en-NZ" sz="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3772" y="2283718"/>
            <a:ext cx="6400800" cy="2376264"/>
          </a:xfrm>
        </p:spPr>
        <p:txBody>
          <a:bodyPr>
            <a:normAutofit/>
          </a:bodyPr>
          <a:lstStyle/>
          <a:p>
            <a:pPr algn="l"/>
            <a:r>
              <a:rPr lang="en-NZ" sz="2000" dirty="0"/>
              <a:t>w</a:t>
            </a:r>
            <a:r>
              <a:rPr lang="en-NZ" sz="2000" dirty="0" smtClean="0"/>
              <a:t>ith Node.js and the Spotify Web API</a:t>
            </a:r>
          </a:p>
          <a:p>
            <a:pPr algn="l"/>
            <a:endParaRPr lang="en-NZ" sz="2000" dirty="0" smtClean="0"/>
          </a:p>
          <a:p>
            <a:pPr algn="l"/>
            <a:endParaRPr lang="en-NZ" sz="2000" dirty="0"/>
          </a:p>
          <a:p>
            <a:pPr algn="l"/>
            <a:endParaRPr lang="en-NZ" sz="2000" dirty="0" smtClean="0"/>
          </a:p>
          <a:p>
            <a:pPr algn="l"/>
            <a:endParaRPr lang="en-NZ" sz="2000" dirty="0" smtClean="0"/>
          </a:p>
          <a:p>
            <a:pPr algn="l"/>
            <a:r>
              <a:rPr lang="en-NZ" sz="2000" dirty="0" smtClean="0"/>
              <a:t>@DanielLarsenNZ</a:t>
            </a:r>
          </a:p>
        </p:txBody>
      </p:sp>
    </p:spTree>
    <p:extLst>
      <p:ext uri="{BB962C8B-B14F-4D97-AF65-F5344CB8AC3E}">
        <p14:creationId xmlns:p14="http://schemas.microsoft.com/office/powerpoint/2010/main" val="26592652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/>
              <a:t>https</a:t>
            </a:r>
            <a:r>
              <a:rPr lang="en-NZ" dirty="0" smtClean="0"/>
              <a:t>://developer.spotify.com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4637179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Demos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 smtClean="0">
              <a:hlinkClick r:id="rId2"/>
            </a:endParaRPr>
          </a:p>
          <a:p>
            <a:r>
              <a:rPr lang="en-NZ" dirty="0">
                <a:hlinkClick r:id="rId3"/>
              </a:rPr>
              <a:t>https://developer.spotify.com/web-api</a:t>
            </a:r>
            <a:r>
              <a:rPr lang="en-NZ" dirty="0" smtClean="0">
                <a:hlinkClick r:id="rId3"/>
              </a:rPr>
              <a:t>/</a:t>
            </a:r>
            <a:r>
              <a:rPr lang="en-NZ" dirty="0" smtClean="0"/>
              <a:t>  </a:t>
            </a:r>
            <a:endParaRPr lang="en-NZ" dirty="0" smtClean="0">
              <a:hlinkClick r:id="rId2"/>
            </a:endParaRPr>
          </a:p>
          <a:p>
            <a:r>
              <a:rPr lang="en-NZ" dirty="0">
                <a:hlinkClick r:id="rId4"/>
              </a:rPr>
              <a:t>http://music.xbox.com/Developer</a:t>
            </a:r>
            <a:endParaRPr lang="en-NZ" dirty="0" smtClean="0">
              <a:hlinkClick r:id="rId2"/>
            </a:endParaRPr>
          </a:p>
          <a:p>
            <a:r>
              <a:rPr lang="en-NZ" dirty="0" smtClean="0">
                <a:hlinkClick r:id="rId2"/>
              </a:rPr>
              <a:t>http</a:t>
            </a:r>
            <a:r>
              <a:rPr lang="en-NZ" dirty="0">
                <a:hlinkClick r:id="rId2"/>
              </a:rPr>
              <a:t>://</a:t>
            </a:r>
            <a:r>
              <a:rPr lang="en-NZ" dirty="0" smtClean="0">
                <a:hlinkClick r:id="rId2"/>
              </a:rPr>
              <a:t>lab.possan.se/thirtify</a:t>
            </a:r>
            <a:endParaRPr lang="en-NZ" dirty="0" smtClean="0"/>
          </a:p>
          <a:p>
            <a:endParaRPr lang="en-NZ" dirty="0" smtClean="0"/>
          </a:p>
        </p:txBody>
      </p:sp>
    </p:spTree>
    <p:extLst>
      <p:ext uri="{BB962C8B-B14F-4D97-AF65-F5344CB8AC3E}">
        <p14:creationId xmlns:p14="http://schemas.microsoft.com/office/powerpoint/2010/main" val="28374037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sz="4400" dirty="0"/>
              <a:t>http://</a:t>
            </a:r>
            <a:r>
              <a:rPr lang="en-NZ" sz="4400" dirty="0" smtClean="0"/>
              <a:t>jukebox30.azurewebsites.net</a:t>
            </a:r>
            <a:endParaRPr lang="en-NZ" sz="4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888" y="996574"/>
            <a:ext cx="7694512" cy="432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9220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278746" y="987574"/>
            <a:ext cx="2277030" cy="230599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Browser</a:t>
            </a:r>
          </a:p>
        </p:txBody>
      </p:sp>
      <p:sp>
        <p:nvSpPr>
          <p:cNvPr id="24" name="Rectangle 23"/>
          <p:cNvSpPr/>
          <p:nvPr/>
        </p:nvSpPr>
        <p:spPr>
          <a:xfrm>
            <a:off x="5826997" y="987574"/>
            <a:ext cx="2057371" cy="264049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Azure Storage</a:t>
            </a:r>
          </a:p>
        </p:txBody>
      </p:sp>
      <p:sp>
        <p:nvSpPr>
          <p:cNvPr id="5" name="Rectangle 4"/>
          <p:cNvSpPr/>
          <p:nvPr/>
        </p:nvSpPr>
        <p:spPr>
          <a:xfrm>
            <a:off x="2950723" y="999741"/>
            <a:ext cx="2277030" cy="394827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NZ" dirty="0" smtClean="0"/>
              <a:t>Azure Website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2743448" y="987574"/>
            <a:ext cx="2764656" cy="3960440"/>
            <a:chOff x="2743448" y="975370"/>
            <a:chExt cx="2764656" cy="3972644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5508104" y="975370"/>
              <a:ext cx="0" cy="3960440"/>
            </a:xfrm>
            <a:prstGeom prst="line">
              <a:avLst/>
            </a:prstGeom>
            <a:ln>
              <a:solidFill>
                <a:schemeClr val="bg1">
                  <a:lumMod val="65000"/>
                  <a:lumOff val="35000"/>
                </a:schemeClr>
              </a:solidFill>
              <a:prstDash val="dashDot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2743448" y="987574"/>
              <a:ext cx="0" cy="3960440"/>
            </a:xfrm>
            <a:prstGeom prst="line">
              <a:avLst/>
            </a:prstGeom>
            <a:ln>
              <a:solidFill>
                <a:schemeClr val="bg1">
                  <a:lumMod val="65000"/>
                  <a:lumOff val="35000"/>
                </a:schemeClr>
              </a:solidFill>
              <a:prstDash val="dashDot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Architecture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605392" y="1670031"/>
            <a:ext cx="1630960" cy="546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Angular.js</a:t>
            </a:r>
            <a:endParaRPr lang="en-NZ" dirty="0"/>
          </a:p>
        </p:txBody>
      </p:sp>
      <p:sp>
        <p:nvSpPr>
          <p:cNvPr id="6" name="Rectangle 5"/>
          <p:cNvSpPr/>
          <p:nvPr/>
        </p:nvSpPr>
        <p:spPr>
          <a:xfrm>
            <a:off x="5826997" y="4174452"/>
            <a:ext cx="2057371" cy="63937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7" name="Can 6"/>
          <p:cNvSpPr/>
          <p:nvPr/>
        </p:nvSpPr>
        <p:spPr>
          <a:xfrm>
            <a:off x="6339021" y="1119386"/>
            <a:ext cx="977116" cy="97711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Queue Storage</a:t>
            </a:r>
            <a:endParaRPr lang="en-NZ" dirty="0"/>
          </a:p>
        </p:txBody>
      </p:sp>
      <p:sp>
        <p:nvSpPr>
          <p:cNvPr id="23" name="Rectangle 22"/>
          <p:cNvSpPr/>
          <p:nvPr/>
        </p:nvSpPr>
        <p:spPr>
          <a:xfrm>
            <a:off x="3278108" y="4263938"/>
            <a:ext cx="1632281" cy="46805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WebJob</a:t>
            </a:r>
            <a:r>
              <a:rPr lang="en-NZ" dirty="0"/>
              <a:t>s</a:t>
            </a:r>
            <a:endParaRPr lang="en-NZ" dirty="0" smtClean="0"/>
          </a:p>
        </p:txBody>
      </p:sp>
      <p:sp>
        <p:nvSpPr>
          <p:cNvPr id="29" name="Can 28"/>
          <p:cNvSpPr/>
          <p:nvPr/>
        </p:nvSpPr>
        <p:spPr>
          <a:xfrm>
            <a:off x="6339021" y="2175851"/>
            <a:ext cx="977116" cy="977116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Table Storage</a:t>
            </a:r>
            <a:endParaRPr lang="en-NZ" dirty="0"/>
          </a:p>
        </p:txBody>
      </p:sp>
      <p:sp>
        <p:nvSpPr>
          <p:cNvPr id="21" name="Rectangle 20"/>
          <p:cNvSpPr/>
          <p:nvPr/>
        </p:nvSpPr>
        <p:spPr>
          <a:xfrm>
            <a:off x="604704" y="1131590"/>
            <a:ext cx="1631647" cy="5359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Bootstrap</a:t>
            </a:r>
            <a:endParaRPr lang="en-NZ" dirty="0"/>
          </a:p>
        </p:txBody>
      </p:sp>
      <p:sp>
        <p:nvSpPr>
          <p:cNvPr id="22" name="Rectangle 21"/>
          <p:cNvSpPr/>
          <p:nvPr/>
        </p:nvSpPr>
        <p:spPr>
          <a:xfrm>
            <a:off x="604705" y="2216615"/>
            <a:ext cx="1631647" cy="537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socket.io</a:t>
            </a:r>
            <a:endParaRPr lang="en-NZ" dirty="0"/>
          </a:p>
        </p:txBody>
      </p:sp>
      <p:sp>
        <p:nvSpPr>
          <p:cNvPr id="26" name="Rectangle 25"/>
          <p:cNvSpPr/>
          <p:nvPr/>
        </p:nvSpPr>
        <p:spPr>
          <a:xfrm>
            <a:off x="3274978" y="2908532"/>
            <a:ext cx="1632281" cy="43031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iisnode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3278108" y="2538487"/>
            <a:ext cx="1632281" cy="389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Node.js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272207" y="2119052"/>
            <a:ext cx="1638182" cy="4367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socket.io</a:t>
            </a:r>
          </a:p>
        </p:txBody>
      </p:sp>
      <p:sp>
        <p:nvSpPr>
          <p:cNvPr id="34" name="Rectangle 33"/>
          <p:cNvSpPr/>
          <p:nvPr/>
        </p:nvSpPr>
        <p:spPr>
          <a:xfrm>
            <a:off x="3274227" y="1673482"/>
            <a:ext cx="1638182" cy="44591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express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236350" y="1851670"/>
            <a:ext cx="1041757" cy="136203"/>
            <a:chOff x="2555776" y="1707654"/>
            <a:chExt cx="576064" cy="144016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2555776" y="1707654"/>
              <a:ext cx="5760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2555776" y="1851670"/>
              <a:ext cx="576064" cy="0"/>
            </a:xfrm>
            <a:prstGeom prst="straightConnector1">
              <a:avLst/>
            </a:prstGeom>
            <a:ln>
              <a:headEnd type="triangle" w="med" len="med"/>
              <a:tailEnd type="none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/>
          <p:cNvCxnSpPr>
            <a:stCxn id="22" idx="3"/>
          </p:cNvCxnSpPr>
          <p:nvPr/>
        </p:nvCxnSpPr>
        <p:spPr>
          <a:xfrm flipV="1">
            <a:off x="2236352" y="2472149"/>
            <a:ext cx="1035855" cy="1312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27" idx="3"/>
            <a:endCxn id="6" idx="1"/>
          </p:cNvCxnSpPr>
          <p:nvPr/>
        </p:nvCxnSpPr>
        <p:spPr>
          <a:xfrm>
            <a:off x="4910389" y="2733089"/>
            <a:ext cx="916608" cy="1761049"/>
          </a:xfrm>
          <a:prstGeom prst="bentConnector3">
            <a:avLst>
              <a:gd name="adj1" fmla="val 77128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9" name="Elbow Connector 38"/>
          <p:cNvCxnSpPr>
            <a:endCxn id="7" idx="2"/>
          </p:cNvCxnSpPr>
          <p:nvPr/>
        </p:nvCxnSpPr>
        <p:spPr>
          <a:xfrm flipV="1">
            <a:off x="4930528" y="1607944"/>
            <a:ext cx="1408493" cy="1121320"/>
          </a:xfrm>
          <a:prstGeom prst="bentConnector3">
            <a:avLst/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1" name="Elbow Connector 40"/>
          <p:cNvCxnSpPr>
            <a:stCxn id="27" idx="3"/>
            <a:endCxn id="29" idx="2"/>
          </p:cNvCxnSpPr>
          <p:nvPr/>
        </p:nvCxnSpPr>
        <p:spPr>
          <a:xfrm flipV="1">
            <a:off x="4910389" y="2664409"/>
            <a:ext cx="1428632" cy="68680"/>
          </a:xfrm>
          <a:prstGeom prst="bentConnector3">
            <a:avLst/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8" name="Elbow Connector 57"/>
          <p:cNvCxnSpPr>
            <a:stCxn id="23" idx="3"/>
            <a:endCxn id="29" idx="2"/>
          </p:cNvCxnSpPr>
          <p:nvPr/>
        </p:nvCxnSpPr>
        <p:spPr>
          <a:xfrm flipV="1">
            <a:off x="4910389" y="2664409"/>
            <a:ext cx="1428632" cy="1833555"/>
          </a:xfrm>
          <a:prstGeom prst="bentConnector3">
            <a:avLst/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3274978" y="3331154"/>
            <a:ext cx="1632281" cy="43031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Edge.js</a:t>
            </a:r>
          </a:p>
        </p:txBody>
      </p:sp>
      <p:cxnSp>
        <p:nvCxnSpPr>
          <p:cNvPr id="36" name="Straight Arrow Connector 35"/>
          <p:cNvCxnSpPr>
            <a:endCxn id="35" idx="2"/>
          </p:cNvCxnSpPr>
          <p:nvPr/>
        </p:nvCxnSpPr>
        <p:spPr>
          <a:xfrm flipV="1">
            <a:off x="4089239" y="3761467"/>
            <a:ext cx="1880" cy="502472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6933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i="1" dirty="0" smtClean="0"/>
              <a:t>(The new) </a:t>
            </a:r>
            <a:r>
              <a:rPr lang="en-NZ" dirty="0" smtClean="0"/>
              <a:t>Azure Portal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NZ" dirty="0"/>
              <a:t>Streaming </a:t>
            </a:r>
            <a:r>
              <a:rPr lang="en-NZ" dirty="0" smtClean="0"/>
              <a:t>logs</a:t>
            </a:r>
            <a:endParaRPr lang="en-NZ" dirty="0"/>
          </a:p>
          <a:p>
            <a:r>
              <a:rPr lang="en-NZ" smtClean="0"/>
              <a:t>Monaco</a:t>
            </a:r>
            <a:endParaRPr lang="en-NZ" dirty="0" smtClean="0"/>
          </a:p>
          <a:p>
            <a:r>
              <a:rPr lang="en-NZ" dirty="0" smtClean="0"/>
              <a:t>…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5896" y="1200150"/>
            <a:ext cx="5256584" cy="3405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7579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82452"/>
            <a:ext cx="8229600" cy="857250"/>
          </a:xfrm>
        </p:spPr>
        <p:txBody>
          <a:bodyPr>
            <a:normAutofit fontScale="90000"/>
          </a:bodyPr>
          <a:lstStyle/>
          <a:p>
            <a:pPr algn="l"/>
            <a:r>
              <a:rPr lang="en-NZ" dirty="0" smtClean="0"/>
              <a:t>Invoking C# code from Node.js </a:t>
            </a:r>
            <a:br>
              <a:rPr lang="en-NZ" dirty="0" smtClean="0"/>
            </a:br>
            <a:r>
              <a:rPr lang="en-NZ" sz="3600" dirty="0" smtClean="0"/>
              <a:t>with Edge.js</a:t>
            </a:r>
            <a:endParaRPr lang="en-NZ" sz="3600" dirty="0"/>
          </a:p>
        </p:txBody>
      </p:sp>
    </p:spTree>
    <p:extLst>
      <p:ext uri="{BB962C8B-B14F-4D97-AF65-F5344CB8AC3E}">
        <p14:creationId xmlns:p14="http://schemas.microsoft.com/office/powerpoint/2010/main" val="10415578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Inception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2123728" y="987574"/>
            <a:ext cx="5090653" cy="396898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>
                <a:solidFill>
                  <a:schemeClr val="bg2">
                    <a:lumMod val="50000"/>
                  </a:schemeClr>
                </a:solidFill>
              </a:rPr>
              <a:t>Azure Website Instance</a:t>
            </a:r>
            <a:endParaRPr lang="en-NZ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339752" y="1131590"/>
            <a:ext cx="4572960" cy="33123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>
                <a:solidFill>
                  <a:schemeClr val="bg2">
                    <a:lumMod val="50000"/>
                  </a:schemeClr>
                </a:solidFill>
              </a:rPr>
              <a:t>IIS</a:t>
            </a:r>
            <a:endParaRPr lang="en-NZ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555776" y="1275606"/>
            <a:ext cx="4055265" cy="273630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>
                <a:solidFill>
                  <a:schemeClr val="accent2">
                    <a:lumMod val="50000"/>
                  </a:schemeClr>
                </a:solidFill>
              </a:rPr>
              <a:t>iisnode</a:t>
            </a:r>
            <a:endParaRPr lang="en-NZ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771800" y="1419622"/>
            <a:ext cx="3537571" cy="208823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Node.exe</a:t>
            </a:r>
            <a:endParaRPr lang="en-NZ" dirty="0"/>
          </a:p>
        </p:txBody>
      </p:sp>
      <p:sp>
        <p:nvSpPr>
          <p:cNvPr id="8" name="Rectangle 7"/>
          <p:cNvSpPr/>
          <p:nvPr/>
        </p:nvSpPr>
        <p:spPr>
          <a:xfrm>
            <a:off x="2915816" y="1563638"/>
            <a:ext cx="3240359" cy="151216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JavaScript</a:t>
            </a:r>
            <a:endParaRPr lang="en-NZ" dirty="0"/>
          </a:p>
        </p:txBody>
      </p:sp>
      <p:sp>
        <p:nvSpPr>
          <p:cNvPr id="11" name="Rectangle 10"/>
          <p:cNvSpPr/>
          <p:nvPr/>
        </p:nvSpPr>
        <p:spPr>
          <a:xfrm>
            <a:off x="3068217" y="1635646"/>
            <a:ext cx="2943944" cy="100811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Edge.js</a:t>
            </a:r>
            <a:endParaRPr lang="en-NZ" dirty="0"/>
          </a:p>
        </p:txBody>
      </p:sp>
      <p:sp>
        <p:nvSpPr>
          <p:cNvPr id="10" name="Rectangle 9"/>
          <p:cNvSpPr/>
          <p:nvPr/>
        </p:nvSpPr>
        <p:spPr>
          <a:xfrm>
            <a:off x="3347863" y="1707654"/>
            <a:ext cx="2376264" cy="576064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C#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5274821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2580314" y="1771607"/>
            <a:ext cx="1608595" cy="2141585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NZ" dirty="0" smtClean="0"/>
              <a:t>API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Sync pattern</a:t>
            </a:r>
            <a:endParaRPr lang="en-NZ" dirty="0"/>
          </a:p>
        </p:txBody>
      </p:sp>
      <p:sp>
        <p:nvSpPr>
          <p:cNvPr id="29" name="Can 28"/>
          <p:cNvSpPr/>
          <p:nvPr/>
        </p:nvSpPr>
        <p:spPr>
          <a:xfrm>
            <a:off x="5028585" y="2723787"/>
            <a:ext cx="977116" cy="977116"/>
          </a:xfrm>
          <a:prstGeom prst="ca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Table Storage</a:t>
            </a:r>
            <a:endParaRPr lang="en-NZ" dirty="0"/>
          </a:p>
        </p:txBody>
      </p:sp>
      <p:sp>
        <p:nvSpPr>
          <p:cNvPr id="21" name="Rectangle 20"/>
          <p:cNvSpPr/>
          <p:nvPr/>
        </p:nvSpPr>
        <p:spPr>
          <a:xfrm>
            <a:off x="5028585" y="1891770"/>
            <a:ext cx="1631647" cy="53596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API</a:t>
            </a:r>
            <a:endParaRPr lang="en-NZ" dirty="0"/>
          </a:p>
        </p:txBody>
      </p:sp>
      <p:sp>
        <p:nvSpPr>
          <p:cNvPr id="34" name="Rectangle 33"/>
          <p:cNvSpPr/>
          <p:nvPr/>
        </p:nvSpPr>
        <p:spPr>
          <a:xfrm>
            <a:off x="2780018" y="2281832"/>
            <a:ext cx="1240456" cy="13619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Node.js</a:t>
            </a:r>
          </a:p>
          <a:p>
            <a:pPr algn="ctr"/>
            <a:endParaRPr lang="en-NZ" sz="1400" dirty="0"/>
          </a:p>
          <a:p>
            <a:pPr algn="ctr"/>
            <a:endParaRPr lang="en-NZ" sz="1400" dirty="0" smtClean="0"/>
          </a:p>
          <a:p>
            <a:pPr algn="ctr"/>
            <a:endParaRPr lang="en-NZ" sz="1400" dirty="0" smtClean="0"/>
          </a:p>
        </p:txBody>
      </p:sp>
      <p:sp>
        <p:nvSpPr>
          <p:cNvPr id="36" name="Striped Right Arrow 35"/>
          <p:cNvSpPr/>
          <p:nvPr/>
        </p:nvSpPr>
        <p:spPr>
          <a:xfrm>
            <a:off x="304855" y="915566"/>
            <a:ext cx="6355377" cy="864096"/>
          </a:xfrm>
          <a:prstGeom prst="stripedRightArrow">
            <a:avLst>
              <a:gd name="adj1" fmla="val 66275"/>
              <a:gd name="adj2" fmla="val 507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UI Request waits… 1,300ms</a:t>
            </a:r>
          </a:p>
        </p:txBody>
      </p:sp>
      <p:sp>
        <p:nvSpPr>
          <p:cNvPr id="42" name="Rectangle 41"/>
          <p:cNvSpPr/>
          <p:nvPr/>
        </p:nvSpPr>
        <p:spPr>
          <a:xfrm>
            <a:off x="2902665" y="2996610"/>
            <a:ext cx="973793" cy="43204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C# DLL</a:t>
            </a:r>
          </a:p>
        </p:txBody>
      </p:sp>
      <p:cxnSp>
        <p:nvCxnSpPr>
          <p:cNvPr id="25" name="Elbow Connector 24"/>
          <p:cNvCxnSpPr>
            <a:stCxn id="21" idx="1"/>
          </p:cNvCxnSpPr>
          <p:nvPr/>
        </p:nvCxnSpPr>
        <p:spPr>
          <a:xfrm rot="10800000" flipV="1">
            <a:off x="3876459" y="2159752"/>
            <a:ext cx="1152127" cy="522190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29" idx="2"/>
            <a:endCxn id="42" idx="3"/>
          </p:cNvCxnSpPr>
          <p:nvPr/>
        </p:nvCxnSpPr>
        <p:spPr>
          <a:xfrm rot="10800000" flipV="1">
            <a:off x="3876459" y="3212344"/>
            <a:ext cx="1152127" cy="289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74053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/>
          <p:cNvSpPr/>
          <p:nvPr/>
        </p:nvSpPr>
        <p:spPr>
          <a:xfrm>
            <a:off x="5220072" y="1131591"/>
            <a:ext cx="1608595" cy="172819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Message Queue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267744" y="1131590"/>
            <a:ext cx="1608595" cy="230599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API</a:t>
            </a:r>
            <a:endParaRPr lang="en-NZ" i="1" dirty="0" smtClean="0"/>
          </a:p>
        </p:txBody>
      </p:sp>
      <p:cxnSp>
        <p:nvCxnSpPr>
          <p:cNvPr id="52" name="Straight Connector 51"/>
          <p:cNvCxnSpPr/>
          <p:nvPr/>
        </p:nvCxnSpPr>
        <p:spPr>
          <a:xfrm>
            <a:off x="12305208" y="987574"/>
            <a:ext cx="0" cy="3948273"/>
          </a:xfrm>
          <a:prstGeom prst="line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prstDash val="dash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Queue pattern</a:t>
            </a:r>
            <a:endParaRPr lang="en-NZ" dirty="0"/>
          </a:p>
        </p:txBody>
      </p:sp>
      <p:sp>
        <p:nvSpPr>
          <p:cNvPr id="7" name="Can 6"/>
          <p:cNvSpPr/>
          <p:nvPr/>
        </p:nvSpPr>
        <p:spPr>
          <a:xfrm>
            <a:off x="5601724" y="1275606"/>
            <a:ext cx="823246" cy="823246"/>
          </a:xfrm>
          <a:prstGeom prst="ca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Queue Storage</a:t>
            </a:r>
            <a:endParaRPr lang="en-NZ" sz="1400" dirty="0"/>
          </a:p>
        </p:txBody>
      </p:sp>
      <p:sp>
        <p:nvSpPr>
          <p:cNvPr id="29" name="Can 28"/>
          <p:cNvSpPr/>
          <p:nvPr/>
        </p:nvSpPr>
        <p:spPr>
          <a:xfrm>
            <a:off x="7481184" y="2980954"/>
            <a:ext cx="977116" cy="977116"/>
          </a:xfrm>
          <a:prstGeom prst="ca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Table Storage</a:t>
            </a:r>
            <a:endParaRPr lang="en-NZ" dirty="0"/>
          </a:p>
        </p:txBody>
      </p:sp>
      <p:sp>
        <p:nvSpPr>
          <p:cNvPr id="21" name="Rectangle 20"/>
          <p:cNvSpPr/>
          <p:nvPr/>
        </p:nvSpPr>
        <p:spPr>
          <a:xfrm>
            <a:off x="7236296" y="4085918"/>
            <a:ext cx="1631647" cy="53596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API</a:t>
            </a:r>
            <a:endParaRPr lang="en-NZ" dirty="0"/>
          </a:p>
        </p:txBody>
      </p:sp>
      <p:sp>
        <p:nvSpPr>
          <p:cNvPr id="34" name="Rectangle 33"/>
          <p:cNvSpPr/>
          <p:nvPr/>
        </p:nvSpPr>
        <p:spPr>
          <a:xfrm>
            <a:off x="2467448" y="1353783"/>
            <a:ext cx="1240456" cy="92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Node.js + express</a:t>
            </a:r>
          </a:p>
        </p:txBody>
      </p:sp>
      <p:sp>
        <p:nvSpPr>
          <p:cNvPr id="36" name="Striped Right Arrow 35"/>
          <p:cNvSpPr/>
          <p:nvPr/>
        </p:nvSpPr>
        <p:spPr>
          <a:xfrm>
            <a:off x="284517" y="1779662"/>
            <a:ext cx="2055325" cy="1061465"/>
          </a:xfrm>
          <a:prstGeom prst="stripedRightArrow">
            <a:avLst>
              <a:gd name="adj1" fmla="val 66275"/>
              <a:gd name="adj2" fmla="val 507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Quick Response</a:t>
            </a:r>
          </a:p>
          <a:p>
            <a:pPr algn="ctr"/>
            <a:r>
              <a:rPr lang="en-NZ" sz="1400" i="1" dirty="0" smtClean="0"/>
              <a:t>300ms</a:t>
            </a:r>
            <a:endParaRPr lang="en-NZ" sz="1400" i="1" dirty="0"/>
          </a:p>
        </p:txBody>
      </p:sp>
      <p:sp>
        <p:nvSpPr>
          <p:cNvPr id="13" name="Striped Right Arrow 12"/>
          <p:cNvSpPr/>
          <p:nvPr/>
        </p:nvSpPr>
        <p:spPr>
          <a:xfrm>
            <a:off x="3940336" y="1273028"/>
            <a:ext cx="1209388" cy="1091444"/>
          </a:xfrm>
          <a:prstGeom prst="stripedRightArrow">
            <a:avLst>
              <a:gd name="adj1" fmla="val 70945"/>
              <a:gd name="adj2" fmla="val 3464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100" dirty="0" err="1" smtClean="0"/>
              <a:t>Enqueue</a:t>
            </a:r>
            <a:endParaRPr lang="en-NZ" sz="1100" i="1" dirty="0"/>
          </a:p>
        </p:txBody>
      </p:sp>
      <p:sp>
        <p:nvSpPr>
          <p:cNvPr id="40" name="Rectangle 39"/>
          <p:cNvSpPr/>
          <p:nvPr/>
        </p:nvSpPr>
        <p:spPr>
          <a:xfrm>
            <a:off x="5220072" y="3867894"/>
            <a:ext cx="1608595" cy="112735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err="1" smtClean="0"/>
              <a:t>WebJob</a:t>
            </a:r>
            <a:endParaRPr lang="en-NZ" i="1" dirty="0" smtClean="0"/>
          </a:p>
        </p:txBody>
      </p:sp>
      <p:sp>
        <p:nvSpPr>
          <p:cNvPr id="15" name="Down Arrow 14"/>
          <p:cNvSpPr/>
          <p:nvPr/>
        </p:nvSpPr>
        <p:spPr>
          <a:xfrm>
            <a:off x="5373430" y="2935430"/>
            <a:ext cx="1301878" cy="858463"/>
          </a:xfrm>
          <a:prstGeom prst="downArrow">
            <a:avLst>
              <a:gd name="adj1" fmla="val 67559"/>
              <a:gd name="adj2" fmla="val 5461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100" dirty="0" err="1" smtClean="0"/>
              <a:t>Dequeue</a:t>
            </a:r>
            <a:endParaRPr lang="en-NZ" sz="1100" dirty="0"/>
          </a:p>
        </p:txBody>
      </p:sp>
      <p:sp>
        <p:nvSpPr>
          <p:cNvPr id="42" name="Rectangle 41"/>
          <p:cNvSpPr/>
          <p:nvPr/>
        </p:nvSpPr>
        <p:spPr>
          <a:xfrm>
            <a:off x="5404141" y="4140686"/>
            <a:ext cx="1240456" cy="43204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C# EXE</a:t>
            </a:r>
          </a:p>
        </p:txBody>
      </p:sp>
      <p:cxnSp>
        <p:nvCxnSpPr>
          <p:cNvPr id="43" name="Elbow Connector 42"/>
          <p:cNvCxnSpPr>
            <a:stCxn id="42" idx="3"/>
            <a:endCxn id="29" idx="2"/>
          </p:cNvCxnSpPr>
          <p:nvPr/>
        </p:nvCxnSpPr>
        <p:spPr>
          <a:xfrm flipV="1">
            <a:off x="6644597" y="3469512"/>
            <a:ext cx="836587" cy="887198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21" idx="1"/>
            <a:endCxn id="42" idx="3"/>
          </p:cNvCxnSpPr>
          <p:nvPr/>
        </p:nvCxnSpPr>
        <p:spPr>
          <a:xfrm rot="10800000" flipV="1">
            <a:off x="6644598" y="4353900"/>
            <a:ext cx="591699" cy="2810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06329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82452"/>
            <a:ext cx="8229600" cy="857250"/>
          </a:xfrm>
        </p:spPr>
        <p:txBody>
          <a:bodyPr/>
          <a:lstStyle/>
          <a:p>
            <a:pPr algn="l"/>
            <a:r>
              <a:rPr lang="en-NZ" dirty="0" smtClean="0"/>
              <a:t>Azure Queue Storage, WebJobs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61970401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This talk</a:t>
            </a:r>
            <a:endParaRPr lang="en-NZ" dirty="0"/>
          </a:p>
        </p:txBody>
      </p:sp>
      <p:grpSp>
        <p:nvGrpSpPr>
          <p:cNvPr id="6" name="Group 5"/>
          <p:cNvGrpSpPr/>
          <p:nvPr/>
        </p:nvGrpSpPr>
        <p:grpSpPr>
          <a:xfrm>
            <a:off x="667666" y="1347614"/>
            <a:ext cx="7560840" cy="504056"/>
            <a:chOff x="539552" y="1491630"/>
            <a:chExt cx="7776864" cy="1008112"/>
          </a:xfrm>
        </p:grpSpPr>
        <p:sp>
          <p:nvSpPr>
            <p:cNvPr id="4" name="Rectangle 3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Node.js on Azure Websites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67666" y="1995686"/>
            <a:ext cx="7560840" cy="504056"/>
            <a:chOff x="539552" y="1491630"/>
            <a:chExt cx="7776864" cy="1008112"/>
          </a:xfrm>
        </p:grpSpPr>
        <p:sp>
          <p:nvSpPr>
            <p:cNvPr id="12" name="Rectangle 11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Spotify Web API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67666" y="2643758"/>
            <a:ext cx="7560840" cy="504056"/>
            <a:chOff x="539552" y="1491630"/>
            <a:chExt cx="7776864" cy="1008112"/>
          </a:xfrm>
        </p:grpSpPr>
        <p:sp>
          <p:nvSpPr>
            <p:cNvPr id="15" name="Rectangle 14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Node.js + Express, Table Storage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67666" y="3291830"/>
            <a:ext cx="7560840" cy="504056"/>
            <a:chOff x="539552" y="1491630"/>
            <a:chExt cx="7776864" cy="1008112"/>
          </a:xfrm>
        </p:grpSpPr>
        <p:sp>
          <p:nvSpPr>
            <p:cNvPr id="18" name="Rectangle 17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WebJobs, Queue Storage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139551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47640"/>
          <a:stretch/>
        </p:blipFill>
        <p:spPr>
          <a:xfrm>
            <a:off x="5580112" y="1039044"/>
            <a:ext cx="5040560" cy="41044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Azure Queue Storage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4978896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NZ" sz="3600" dirty="0" smtClean="0"/>
              <a:t>Simple, affordable Message Queue with geo-redundancy that </a:t>
            </a:r>
            <a:r>
              <a:rPr lang="en-NZ" sz="3600" i="1" dirty="0" smtClean="0"/>
              <a:t>massively</a:t>
            </a:r>
            <a:r>
              <a:rPr lang="en-NZ" sz="3600" dirty="0" smtClean="0"/>
              <a:t> scales.</a:t>
            </a:r>
          </a:p>
        </p:txBody>
      </p:sp>
    </p:spTree>
    <p:extLst>
      <p:ext uri="{BB962C8B-B14F-4D97-AF65-F5344CB8AC3E}">
        <p14:creationId xmlns:p14="http://schemas.microsoft.com/office/powerpoint/2010/main" val="313300740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WebJobs SDK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6635080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NZ" sz="4000" dirty="0" smtClean="0"/>
              <a:t>Simple </a:t>
            </a:r>
            <a:r>
              <a:rPr lang="en-NZ" sz="4000" dirty="0" err="1" smtClean="0"/>
              <a:t>cron</a:t>
            </a:r>
            <a:r>
              <a:rPr lang="en-NZ" sz="4000" dirty="0" smtClean="0"/>
              <a:t> / AT / “Scheduled Task” style jobs that are perfect for background processing Storage operations.</a:t>
            </a:r>
            <a:endParaRPr lang="en-NZ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67948"/>
          <a:stretch/>
        </p:blipFill>
        <p:spPr>
          <a:xfrm>
            <a:off x="6948264" y="1059582"/>
            <a:ext cx="2520280" cy="32066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645515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NZ" sz="4400" dirty="0" smtClean="0"/>
              <a:t>Azure WebJobs, Queue Storage</a:t>
            </a:r>
            <a:endParaRPr lang="en-NZ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Z" dirty="0" smtClean="0"/>
              <a:t>Walkthrough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11356522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Recapping</a:t>
            </a:r>
            <a:endParaRPr lang="en-NZ" dirty="0"/>
          </a:p>
        </p:txBody>
      </p:sp>
      <p:grpSp>
        <p:nvGrpSpPr>
          <p:cNvPr id="6" name="Group 5"/>
          <p:cNvGrpSpPr/>
          <p:nvPr/>
        </p:nvGrpSpPr>
        <p:grpSpPr>
          <a:xfrm>
            <a:off x="667666" y="1347614"/>
            <a:ext cx="7560840" cy="504056"/>
            <a:chOff x="539552" y="1491630"/>
            <a:chExt cx="7776864" cy="1008112"/>
          </a:xfrm>
        </p:grpSpPr>
        <p:sp>
          <p:nvSpPr>
            <p:cNvPr id="4" name="Rectangle 3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Node.js on Azure Websites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67666" y="1995686"/>
            <a:ext cx="7560840" cy="504056"/>
            <a:chOff x="539552" y="1491630"/>
            <a:chExt cx="7776864" cy="1008112"/>
          </a:xfrm>
        </p:grpSpPr>
        <p:sp>
          <p:nvSpPr>
            <p:cNvPr id="12" name="Rectangle 11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Spotify Web API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67666" y="2643758"/>
            <a:ext cx="7560840" cy="504056"/>
            <a:chOff x="539552" y="1491630"/>
            <a:chExt cx="7776864" cy="1008112"/>
          </a:xfrm>
        </p:grpSpPr>
        <p:sp>
          <p:nvSpPr>
            <p:cNvPr id="15" name="Rectangle 14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Node.js + Express, Table Storage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67666" y="3291830"/>
            <a:ext cx="7560840" cy="504056"/>
            <a:chOff x="539552" y="1491630"/>
            <a:chExt cx="7776864" cy="1008112"/>
          </a:xfrm>
        </p:grpSpPr>
        <p:sp>
          <p:nvSpPr>
            <p:cNvPr id="18" name="Rectangle 17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WebJobs, Queue Storage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527856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47614"/>
            <a:ext cx="7772400" cy="1102519"/>
          </a:xfrm>
        </p:spPr>
        <p:txBody>
          <a:bodyPr>
            <a:normAutofit/>
          </a:bodyPr>
          <a:lstStyle/>
          <a:p>
            <a:pPr algn="l"/>
            <a:r>
              <a:rPr lang="en-NZ" sz="5000" dirty="0" smtClean="0"/>
              <a:t>Questions?</a:t>
            </a:r>
            <a:endParaRPr lang="en-NZ" sz="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3772" y="2931790"/>
            <a:ext cx="6400800" cy="1314450"/>
          </a:xfrm>
        </p:spPr>
        <p:txBody>
          <a:bodyPr>
            <a:normAutofit/>
          </a:bodyPr>
          <a:lstStyle/>
          <a:p>
            <a:pPr algn="l"/>
            <a:r>
              <a:rPr lang="en-NZ" sz="2000" dirty="0" smtClean="0"/>
              <a:t>Daniel Larsen</a:t>
            </a:r>
          </a:p>
          <a:p>
            <a:pPr algn="l"/>
            <a:r>
              <a:rPr lang="en-NZ" sz="2000" dirty="0" smtClean="0"/>
              <a:t>@DanielLarsenNZ</a:t>
            </a:r>
          </a:p>
          <a:p>
            <a:r>
              <a:rPr lang="en-NZ" sz="2000" dirty="0" smtClean="0"/>
              <a:t>https</a:t>
            </a:r>
            <a:r>
              <a:rPr lang="en-NZ" sz="2000" dirty="0"/>
              <a:t>://github.com/DanielLarsenNZ/Hacking-on-Azure</a:t>
            </a:r>
          </a:p>
        </p:txBody>
      </p:sp>
    </p:spTree>
    <p:extLst>
      <p:ext uri="{BB962C8B-B14F-4D97-AF65-F5344CB8AC3E}">
        <p14:creationId xmlns:p14="http://schemas.microsoft.com/office/powerpoint/2010/main" val="23650831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2" y="-1594272"/>
            <a:ext cx="9144722" cy="6830318"/>
          </a:xfrm>
        </p:spPr>
      </p:pic>
    </p:spTree>
    <p:extLst>
      <p:ext uri="{BB962C8B-B14F-4D97-AF65-F5344CB8AC3E}">
        <p14:creationId xmlns:p14="http://schemas.microsoft.com/office/powerpoint/2010/main" val="183952432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8640" y="-812626"/>
            <a:ext cx="11449468" cy="644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1641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36104" y="-411358"/>
            <a:ext cx="10908704" cy="5863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7519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Contribution addiction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846" y="1046579"/>
            <a:ext cx="9179846" cy="3901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82442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-19137"/>
            <a:ext cx="6912768" cy="5184577"/>
          </a:xfrm>
        </p:spPr>
      </p:pic>
    </p:spTree>
    <p:extLst>
      <p:ext uri="{BB962C8B-B14F-4D97-AF65-F5344CB8AC3E}">
        <p14:creationId xmlns:p14="http://schemas.microsoft.com/office/powerpoint/2010/main" val="27829566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31521"/>
            <a:ext cx="9217024" cy="6138538"/>
          </a:xfrm>
        </p:spPr>
      </p:pic>
      <p:sp>
        <p:nvSpPr>
          <p:cNvPr id="6" name="TextBox 5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65000"/>
                  </a:schemeClr>
                </a:solidFill>
              </a:rPr>
              <a:t>http://hackakl.org.nz/</a:t>
            </a:r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-25114"/>
            <a:ext cx="3189040" cy="2092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02039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20538"/>
            <a:ext cx="9688625" cy="5164038"/>
          </a:xfrm>
        </p:spPr>
      </p:pic>
      <p:sp>
        <p:nvSpPr>
          <p:cNvPr id="5" name="TextBox 4"/>
          <p:cNvSpPr txBox="1"/>
          <p:nvPr/>
        </p:nvSpPr>
        <p:spPr>
          <a:xfrm>
            <a:off x="1259632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95000"/>
                  </a:schemeClr>
                </a:solidFill>
              </a:rPr>
              <a:t>http://en.memory-alpha.org/wiki/Phoenix</a:t>
            </a:r>
          </a:p>
        </p:txBody>
      </p:sp>
    </p:spTree>
    <p:extLst>
      <p:ext uri="{BB962C8B-B14F-4D97-AF65-F5344CB8AC3E}">
        <p14:creationId xmlns:p14="http://schemas.microsoft.com/office/powerpoint/2010/main" val="173453271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08895"/>
            <a:ext cx="9143999" cy="9001125"/>
          </a:xfrm>
        </p:spPr>
      </p:pic>
      <p:sp>
        <p:nvSpPr>
          <p:cNvPr id="10" name="TextBox 9"/>
          <p:cNvSpPr txBox="1"/>
          <p:nvPr/>
        </p:nvSpPr>
        <p:spPr>
          <a:xfrm>
            <a:off x="108520" y="4876006"/>
            <a:ext cx="9144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By NASA [Public domain], via Wikimedia </a:t>
            </a:r>
            <a:r>
              <a:rPr lang="en-NZ" sz="1050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Commons http</a:t>
            </a:r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://commons.wikimedia.org/wiki/File%3AApollo_11_Earth.jpg</a:t>
            </a:r>
          </a:p>
        </p:txBody>
      </p:sp>
    </p:spTree>
    <p:extLst>
      <p:ext uri="{BB962C8B-B14F-4D97-AF65-F5344CB8AC3E}">
        <p14:creationId xmlns:p14="http://schemas.microsoft.com/office/powerpoint/2010/main" val="29755785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Hacking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i="1" dirty="0" smtClean="0"/>
              <a:t>(This is not a Security talk)</a:t>
            </a:r>
            <a:endParaRPr lang="en-NZ" i="1" dirty="0"/>
          </a:p>
        </p:txBody>
      </p:sp>
    </p:spTree>
    <p:extLst>
      <p:ext uri="{BB962C8B-B14F-4D97-AF65-F5344CB8AC3E}">
        <p14:creationId xmlns:p14="http://schemas.microsoft.com/office/powerpoint/2010/main" val="31648255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Hacking is exploration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NZ" i="1" dirty="0" smtClean="0"/>
              <a:t>“The </a:t>
            </a:r>
            <a:r>
              <a:rPr lang="en-NZ" i="1" dirty="0"/>
              <a:t>act of engaging in programming in a spirit of </a:t>
            </a:r>
            <a:r>
              <a:rPr lang="en-NZ" b="1" i="1" dirty="0"/>
              <a:t>playfulness</a:t>
            </a:r>
            <a:r>
              <a:rPr lang="en-NZ" i="1" dirty="0"/>
              <a:t> and </a:t>
            </a:r>
            <a:r>
              <a:rPr lang="en-NZ" b="1" i="1" dirty="0"/>
              <a:t>exploration</a:t>
            </a:r>
            <a:r>
              <a:rPr lang="en-NZ" i="1" dirty="0"/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44184707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Hacker enjoys exploring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NZ" i="1" dirty="0" smtClean="0"/>
              <a:t>“A </a:t>
            </a:r>
            <a:r>
              <a:rPr lang="en-NZ" i="1" dirty="0"/>
              <a:t>person who enjoys </a:t>
            </a:r>
            <a:r>
              <a:rPr lang="en-NZ" b="1" i="1" dirty="0"/>
              <a:t>exploring</a:t>
            </a:r>
            <a:r>
              <a:rPr lang="en-NZ" i="1" dirty="0"/>
              <a:t> the details of programmable systems and </a:t>
            </a:r>
            <a:r>
              <a:rPr lang="en-NZ" b="1" i="1" dirty="0"/>
              <a:t>stretching</a:t>
            </a:r>
            <a:r>
              <a:rPr lang="en-NZ" i="1" dirty="0"/>
              <a:t> their capabilities</a:t>
            </a:r>
            <a:r>
              <a:rPr lang="en-NZ" i="1" dirty="0" smtClean="0"/>
              <a:t>.</a:t>
            </a:r>
          </a:p>
          <a:p>
            <a:pPr marL="0" indent="0">
              <a:buNone/>
            </a:pPr>
            <a:endParaRPr lang="en-NZ" i="1" dirty="0"/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39037254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What is possible?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NZ" i="1" dirty="0" smtClean="0"/>
              <a:t>“Hacking </a:t>
            </a:r>
            <a:r>
              <a:rPr lang="en-NZ" i="1" dirty="0"/>
              <a:t>entails some form of excellence, for example exploring the limits of </a:t>
            </a:r>
            <a:r>
              <a:rPr lang="en-NZ" b="1" i="1" dirty="0"/>
              <a:t>what is possible</a:t>
            </a:r>
            <a:r>
              <a:rPr lang="en-NZ" i="1" dirty="0"/>
              <a:t>, thereby doing something exciting and meaningful.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14692698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6552" y="-304245"/>
            <a:ext cx="9865096" cy="554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5851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Architecture phase 1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827584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Browser client</a:t>
            </a:r>
            <a:br>
              <a:rPr lang="en-NZ" dirty="0" smtClean="0"/>
            </a:br>
            <a:r>
              <a:rPr lang="en-NZ" dirty="0" smtClean="0"/>
              <a:t>(Angular.js)</a:t>
            </a:r>
            <a:endParaRPr lang="en-NZ" dirty="0"/>
          </a:p>
        </p:txBody>
      </p:sp>
      <p:sp>
        <p:nvSpPr>
          <p:cNvPr id="5" name="Rectangle 4"/>
          <p:cNvSpPr/>
          <p:nvPr/>
        </p:nvSpPr>
        <p:spPr>
          <a:xfrm>
            <a:off x="3563888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Azure Website</a:t>
            </a:r>
          </a:p>
          <a:p>
            <a:pPr algn="ctr"/>
            <a:r>
              <a:rPr lang="en-NZ" dirty="0" smtClean="0"/>
              <a:t>(Node.js)</a:t>
            </a:r>
            <a:endParaRPr lang="en-NZ" dirty="0"/>
          </a:p>
        </p:txBody>
      </p:sp>
      <p:sp>
        <p:nvSpPr>
          <p:cNvPr id="6" name="Rectangle 5"/>
          <p:cNvSpPr/>
          <p:nvPr/>
        </p:nvSpPr>
        <p:spPr>
          <a:xfrm>
            <a:off x="6300192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7" name="Can 6"/>
          <p:cNvSpPr/>
          <p:nvPr/>
        </p:nvSpPr>
        <p:spPr>
          <a:xfrm>
            <a:off x="3959932" y="3291830"/>
            <a:ext cx="1224136" cy="122413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Queue Storage</a:t>
            </a:r>
            <a:endParaRPr lang="en-NZ" dirty="0"/>
          </a:p>
        </p:txBody>
      </p:sp>
      <p:grpSp>
        <p:nvGrpSpPr>
          <p:cNvPr id="13" name="Group 12"/>
          <p:cNvGrpSpPr/>
          <p:nvPr/>
        </p:nvGrpSpPr>
        <p:grpSpPr>
          <a:xfrm>
            <a:off x="2915816" y="2067694"/>
            <a:ext cx="576064" cy="144016"/>
            <a:chOff x="2555776" y="1707654"/>
            <a:chExt cx="576064" cy="144016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2555776" y="1707654"/>
              <a:ext cx="5760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2555776" y="1851670"/>
              <a:ext cx="576064" cy="0"/>
            </a:xfrm>
            <a:prstGeom prst="straightConnector1">
              <a:avLst/>
            </a:prstGeom>
            <a:ln>
              <a:headEnd type="triangle" w="med" len="med"/>
              <a:tailEnd type="none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cxnSp>
        <p:nvCxnSpPr>
          <p:cNvPr id="16" name="Straight Arrow Connector 15"/>
          <p:cNvCxnSpPr/>
          <p:nvPr/>
        </p:nvCxnSpPr>
        <p:spPr>
          <a:xfrm>
            <a:off x="5652120" y="2139702"/>
            <a:ext cx="576064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572000" y="2787774"/>
            <a:ext cx="0" cy="4320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58394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What I didn’t talk about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NZ" dirty="0"/>
              <a:t>New Relic</a:t>
            </a:r>
          </a:p>
          <a:p>
            <a:r>
              <a:rPr lang="en-NZ" dirty="0" smtClean="0"/>
              <a:t>Newman</a:t>
            </a:r>
          </a:p>
          <a:p>
            <a:r>
              <a:rPr lang="en-NZ" dirty="0" smtClean="0"/>
              <a:t>GitHub deploy</a:t>
            </a:r>
            <a:endParaRPr lang="en-NZ" dirty="0"/>
          </a:p>
          <a:p>
            <a:r>
              <a:rPr lang="en-NZ" dirty="0" smtClean="0"/>
              <a:t>Kudu</a:t>
            </a:r>
          </a:p>
          <a:p>
            <a:r>
              <a:rPr lang="en-NZ" dirty="0"/>
              <a:t>Edge.js</a:t>
            </a:r>
          </a:p>
          <a:p>
            <a:r>
              <a:rPr lang="en-NZ" dirty="0" err="1" smtClean="0"/>
              <a:t>CoreCLR</a:t>
            </a:r>
            <a:r>
              <a:rPr lang="en-NZ" dirty="0"/>
              <a:t>, OWIN, </a:t>
            </a:r>
            <a:r>
              <a:rPr lang="en-NZ" dirty="0" smtClean="0"/>
              <a:t>Density</a:t>
            </a:r>
          </a:p>
          <a:p>
            <a:r>
              <a:rPr lang="en-NZ" dirty="0" smtClean="0"/>
              <a:t>Azure </a:t>
            </a:r>
            <a:r>
              <a:rPr lang="en-NZ" dirty="0"/>
              <a:t>costs</a:t>
            </a:r>
          </a:p>
          <a:p>
            <a:r>
              <a:rPr lang="en-NZ" dirty="0" smtClean="0"/>
              <a:t>Visual </a:t>
            </a:r>
            <a:r>
              <a:rPr lang="en-NZ" dirty="0"/>
              <a:t>Studio </a:t>
            </a:r>
            <a:r>
              <a:rPr lang="en-NZ" dirty="0" smtClean="0"/>
              <a:t>Monaco</a:t>
            </a:r>
          </a:p>
          <a:p>
            <a:r>
              <a:rPr lang="en-NZ" dirty="0" smtClean="0"/>
              <a:t>Lean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96955390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8640" y="-812626"/>
            <a:ext cx="11449468" cy="644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47977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-164555"/>
            <a:ext cx="7128792" cy="5346595"/>
          </a:xfrm>
        </p:spPr>
      </p:pic>
    </p:spTree>
    <p:extLst>
      <p:ext uri="{BB962C8B-B14F-4D97-AF65-F5344CB8AC3E}">
        <p14:creationId xmlns:p14="http://schemas.microsoft.com/office/powerpoint/2010/main" val="18455364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1026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421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2842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421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2842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8510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20538"/>
            <a:ext cx="9688625" cy="5164038"/>
          </a:xfrm>
        </p:spPr>
      </p:pic>
      <p:sp>
        <p:nvSpPr>
          <p:cNvPr id="5" name="TextBox 4"/>
          <p:cNvSpPr txBox="1"/>
          <p:nvPr/>
        </p:nvSpPr>
        <p:spPr>
          <a:xfrm>
            <a:off x="1259632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95000"/>
                  </a:schemeClr>
                </a:solidFill>
              </a:rPr>
              <a:t>http://en.memory-alpha.org/wiki/Phoenix</a:t>
            </a:r>
          </a:p>
        </p:txBody>
      </p:sp>
    </p:spTree>
    <p:extLst>
      <p:ext uri="{BB962C8B-B14F-4D97-AF65-F5344CB8AC3E}">
        <p14:creationId xmlns:p14="http://schemas.microsoft.com/office/powerpoint/2010/main" val="335132388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08895"/>
            <a:ext cx="9143999" cy="9001125"/>
          </a:xfrm>
        </p:spPr>
      </p:pic>
      <p:sp>
        <p:nvSpPr>
          <p:cNvPr id="10" name="TextBox 9"/>
          <p:cNvSpPr txBox="1"/>
          <p:nvPr/>
        </p:nvSpPr>
        <p:spPr>
          <a:xfrm>
            <a:off x="108520" y="4876006"/>
            <a:ext cx="9144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By NASA [Public domain], via Wikimedia </a:t>
            </a:r>
            <a:r>
              <a:rPr lang="en-NZ" sz="1050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Commons http</a:t>
            </a:r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://commons.wikimedia.org/wiki/File%3AApollo_11_Earth.jpg</a:t>
            </a:r>
          </a:p>
        </p:txBody>
      </p:sp>
    </p:spTree>
    <p:extLst>
      <p:ext uri="{BB962C8B-B14F-4D97-AF65-F5344CB8AC3E}">
        <p14:creationId xmlns:p14="http://schemas.microsoft.com/office/powerpoint/2010/main" val="36612843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1162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012160" y="123478"/>
            <a:ext cx="2674640" cy="4824536"/>
          </a:xfrm>
        </p:spPr>
        <p:txBody>
          <a:bodyPr>
            <a:normAutofit/>
          </a:bodyPr>
          <a:lstStyle/>
          <a:p>
            <a:r>
              <a:rPr lang="en-NZ" sz="2000" dirty="0" smtClean="0"/>
              <a:t>Azure Websites</a:t>
            </a:r>
          </a:p>
          <a:p>
            <a:r>
              <a:rPr lang="en-NZ" sz="2000" dirty="0" smtClean="0"/>
              <a:t>Node.js</a:t>
            </a:r>
          </a:p>
          <a:p>
            <a:r>
              <a:rPr lang="en-NZ" sz="2000" dirty="0" smtClean="0"/>
              <a:t>Express</a:t>
            </a:r>
          </a:p>
          <a:p>
            <a:r>
              <a:rPr lang="en-NZ" sz="2000" dirty="0" smtClean="0"/>
              <a:t>Sails.js</a:t>
            </a:r>
          </a:p>
          <a:p>
            <a:r>
              <a:rPr lang="en-NZ" sz="2000" dirty="0" smtClean="0"/>
              <a:t>Waterline</a:t>
            </a:r>
          </a:p>
          <a:p>
            <a:r>
              <a:rPr lang="en-NZ" sz="2000" dirty="0" err="1" smtClean="0"/>
              <a:t>MongoDB</a:t>
            </a:r>
            <a:endParaRPr lang="en-NZ" sz="2000" dirty="0" smtClean="0"/>
          </a:p>
          <a:p>
            <a:r>
              <a:rPr lang="en-NZ" sz="2000" dirty="0" err="1" smtClean="0"/>
              <a:t>Angularjs</a:t>
            </a:r>
            <a:endParaRPr lang="en-NZ" sz="2000" dirty="0" smtClean="0"/>
          </a:p>
          <a:p>
            <a:r>
              <a:rPr lang="en-NZ" sz="2000" dirty="0" smtClean="0"/>
              <a:t>Ionic</a:t>
            </a:r>
          </a:p>
          <a:p>
            <a:r>
              <a:rPr lang="en-NZ" sz="2000" dirty="0" smtClean="0"/>
              <a:t>Mobile Angular</a:t>
            </a:r>
          </a:p>
          <a:p>
            <a:r>
              <a:rPr lang="en-NZ" sz="2000" dirty="0" err="1" smtClean="0"/>
              <a:t>PureCSS</a:t>
            </a:r>
            <a:endParaRPr lang="en-NZ" sz="2000" dirty="0" smtClean="0"/>
          </a:p>
        </p:txBody>
      </p:sp>
      <p:pic>
        <p:nvPicPr>
          <p:cNvPr id="1026" name="Picture 2" descr="https://pbs.twimg.com/media/B2tTp-vCcAEefNE.jpg:lar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-20538"/>
            <a:ext cx="5184576" cy="5184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30894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Node.js on Azure Websites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2339752" y="1203598"/>
            <a:ext cx="4248472" cy="33123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>
                <a:solidFill>
                  <a:schemeClr val="bg2">
                    <a:lumMod val="50000"/>
                  </a:schemeClr>
                </a:solidFill>
              </a:rPr>
              <a:t>Azure Website Instance</a:t>
            </a:r>
            <a:endParaRPr lang="en-NZ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555776" y="1347614"/>
            <a:ext cx="3816424" cy="26642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>
                <a:solidFill>
                  <a:schemeClr val="bg2">
                    <a:lumMod val="50000"/>
                  </a:schemeClr>
                </a:solidFill>
              </a:rPr>
              <a:t>IIS</a:t>
            </a:r>
            <a:endParaRPr lang="en-NZ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771800" y="1500014"/>
            <a:ext cx="3384376" cy="20078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>
                <a:solidFill>
                  <a:schemeClr val="accent2">
                    <a:lumMod val="50000"/>
                  </a:schemeClr>
                </a:solidFill>
              </a:rPr>
              <a:t>iisnode</a:t>
            </a:r>
            <a:endParaRPr lang="en-NZ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987824" y="1652414"/>
            <a:ext cx="2952328" cy="13513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Node.exe</a:t>
            </a:r>
            <a:endParaRPr lang="en-NZ" dirty="0"/>
          </a:p>
        </p:txBody>
      </p:sp>
      <p:sp>
        <p:nvSpPr>
          <p:cNvPr id="8" name="Rectangle 7"/>
          <p:cNvSpPr/>
          <p:nvPr/>
        </p:nvSpPr>
        <p:spPr>
          <a:xfrm>
            <a:off x="3131840" y="1809007"/>
            <a:ext cx="1224136" cy="76274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JS</a:t>
            </a:r>
            <a:endParaRPr lang="en-NZ" dirty="0"/>
          </a:p>
        </p:txBody>
      </p:sp>
      <p:sp>
        <p:nvSpPr>
          <p:cNvPr id="9" name="Rectangle 8"/>
          <p:cNvSpPr/>
          <p:nvPr/>
        </p:nvSpPr>
        <p:spPr>
          <a:xfrm>
            <a:off x="4474468" y="1809007"/>
            <a:ext cx="1321668" cy="76274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Packages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93048163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Node.js in Visual Studio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NZ" dirty="0" smtClean="0"/>
              <a:t>Visual Studio 2015 Preview</a:t>
            </a:r>
          </a:p>
          <a:p>
            <a:r>
              <a:rPr lang="en-NZ" dirty="0" smtClean="0"/>
              <a:t>Visual </a:t>
            </a:r>
            <a:r>
              <a:rPr lang="en-NZ" dirty="0"/>
              <a:t>Studio 2013 Update </a:t>
            </a:r>
            <a:r>
              <a:rPr lang="en-NZ" dirty="0" smtClean="0"/>
              <a:t>4</a:t>
            </a:r>
          </a:p>
          <a:p>
            <a:pPr lvl="1"/>
            <a:r>
              <a:rPr lang="en-NZ" sz="2000" dirty="0" smtClean="0"/>
              <a:t>All editions including Express!</a:t>
            </a:r>
          </a:p>
          <a:p>
            <a:r>
              <a:rPr lang="en-NZ" dirty="0" smtClean="0"/>
              <a:t>Visual Studio 2012 Update 4</a:t>
            </a:r>
          </a:p>
          <a:p>
            <a:pPr lvl="1"/>
            <a:r>
              <a:rPr lang="en-NZ" sz="2000" dirty="0" smtClean="0"/>
              <a:t>Pro edition +</a:t>
            </a:r>
            <a:endParaRPr lang="en-NZ" sz="2000" dirty="0"/>
          </a:p>
          <a:p>
            <a:r>
              <a:rPr lang="en-NZ" dirty="0" smtClean="0">
                <a:solidFill>
                  <a:schemeClr val="accent5">
                    <a:lumMod val="50000"/>
                  </a:schemeClr>
                </a:solidFill>
              </a:rPr>
              <a:t>Web Essentials </a:t>
            </a:r>
            <a:r>
              <a:rPr lang="en-NZ" sz="2000" dirty="0" smtClean="0">
                <a:solidFill>
                  <a:schemeClr val="accent5">
                    <a:lumMod val="50000"/>
                  </a:schemeClr>
                </a:solidFill>
              </a:rPr>
              <a:t>(optional)</a:t>
            </a:r>
            <a:endParaRPr lang="en-NZ" sz="2000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sv-SE" dirty="0" smtClean="0">
                <a:solidFill>
                  <a:schemeClr val="accent5">
                    <a:lumMod val="50000"/>
                  </a:schemeClr>
                </a:solidFill>
              </a:rPr>
              <a:t>Node Tools for Visual Studio (NTVS) </a:t>
            </a:r>
            <a:r>
              <a:rPr lang="sv-SE" sz="2000" dirty="0">
                <a:solidFill>
                  <a:schemeClr val="accent5">
                    <a:lumMod val="50000"/>
                  </a:schemeClr>
                </a:solidFill>
              </a:rPr>
              <a:t>1.0 beta 3</a:t>
            </a:r>
            <a:endParaRPr lang="en-NZ" sz="200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42069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Demo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Node.js + NTVS + Azure Websites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40503180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ndows 8">
  <a:themeElements>
    <a:clrScheme name="Windows 8">
      <a:dk1>
        <a:srgbClr val="000000"/>
      </a:dk1>
      <a:lt1>
        <a:srgbClr val="FFFFFF"/>
      </a:lt1>
      <a:dk2>
        <a:srgbClr val="0072C6"/>
      </a:dk2>
      <a:lt2>
        <a:srgbClr val="61DDFF"/>
      </a:lt2>
      <a:accent1>
        <a:srgbClr val="00BCF2"/>
      </a:accent1>
      <a:accent2>
        <a:srgbClr val="7FBA00"/>
      </a:accent2>
      <a:accent3>
        <a:srgbClr val="FF8C00"/>
      </a:accent3>
      <a:accent4>
        <a:srgbClr val="B4009E"/>
      </a:accent4>
      <a:accent5>
        <a:srgbClr val="55D455"/>
      </a:accent5>
      <a:accent6>
        <a:srgbClr val="FFB900"/>
      </a:accent6>
      <a:hlink>
        <a:srgbClr val="003963"/>
      </a:hlink>
      <a:folHlink>
        <a:srgbClr val="0072C6"/>
      </a:folHlink>
    </a:clrScheme>
    <a:fontScheme name="Windows 8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ndows 8 2013 - Template.potx" id="{38BF6DB2-BFFA-44BA-A80A-F281D03C13AD}" vid="{44AC6546-6FBE-426A-A632-A9D6E1125D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6399</TotalTime>
  <Words>642</Words>
  <Application>Microsoft Office PowerPoint</Application>
  <PresentationFormat>On-screen Show (16:9)</PresentationFormat>
  <Paragraphs>166</Paragraphs>
  <Slides>42</Slides>
  <Notes>8</Notes>
  <HiddenSlides>18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Arial</vt:lpstr>
      <vt:lpstr>Calibri</vt:lpstr>
      <vt:lpstr>Segoe UI</vt:lpstr>
      <vt:lpstr>Segoe UI Light</vt:lpstr>
      <vt:lpstr>Windows 8</vt:lpstr>
      <vt:lpstr>Hacking on Azure Websites</vt:lpstr>
      <vt:lpstr>This talk</vt:lpstr>
      <vt:lpstr>PowerPoint Presentation</vt:lpstr>
      <vt:lpstr>PowerPoint Presentation</vt:lpstr>
      <vt:lpstr>PowerPoint Presentation</vt:lpstr>
      <vt:lpstr>PowerPoint Presentation</vt:lpstr>
      <vt:lpstr>Node.js on Azure Websites</vt:lpstr>
      <vt:lpstr>Node.js in Visual Studio</vt:lpstr>
      <vt:lpstr>Demo</vt:lpstr>
      <vt:lpstr>Spotify Web API</vt:lpstr>
      <vt:lpstr>Demos</vt:lpstr>
      <vt:lpstr>http://jukebox30.azurewebsites.net</vt:lpstr>
      <vt:lpstr>Architecture</vt:lpstr>
      <vt:lpstr>(The new) Azure Portal</vt:lpstr>
      <vt:lpstr>Invoking C# code from Node.js  with Edge.js</vt:lpstr>
      <vt:lpstr>Inception</vt:lpstr>
      <vt:lpstr>Sync pattern</vt:lpstr>
      <vt:lpstr>Queue pattern</vt:lpstr>
      <vt:lpstr>Azure Queue Storage, WebJobs</vt:lpstr>
      <vt:lpstr>Azure Queue Storage</vt:lpstr>
      <vt:lpstr>WebJobs SDK</vt:lpstr>
      <vt:lpstr>Azure WebJobs, Queue Storage</vt:lpstr>
      <vt:lpstr>Recapping</vt:lpstr>
      <vt:lpstr>Questions?</vt:lpstr>
      <vt:lpstr>PowerPoint Presentation</vt:lpstr>
      <vt:lpstr>PowerPoint Presentation</vt:lpstr>
      <vt:lpstr>PowerPoint Presentation</vt:lpstr>
      <vt:lpstr>Contribution addiction</vt:lpstr>
      <vt:lpstr>PowerPoint Presentation</vt:lpstr>
      <vt:lpstr>PowerPoint Presentation</vt:lpstr>
      <vt:lpstr>PowerPoint Presentation</vt:lpstr>
      <vt:lpstr>Hacking</vt:lpstr>
      <vt:lpstr>Hacking is exploration</vt:lpstr>
      <vt:lpstr>Hacker enjoys exploring</vt:lpstr>
      <vt:lpstr>What is possible?</vt:lpstr>
      <vt:lpstr>PowerPoint Presentation</vt:lpstr>
      <vt:lpstr>Architecture phase 1</vt:lpstr>
      <vt:lpstr>What I didn’t talk about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Hacking on Azure</dc:title>
  <dc:creator>Daniel Larsen</dc:creator>
  <cp:lastModifiedBy>Daniel Larsen</cp:lastModifiedBy>
  <cp:revision>162</cp:revision>
  <dcterms:created xsi:type="dcterms:W3CDTF">2013-09-05T07:40:04Z</dcterms:created>
  <dcterms:modified xsi:type="dcterms:W3CDTF">2015-03-13T05:23:30Z</dcterms:modified>
</cp:coreProperties>
</file>

<file path=docProps/thumbnail.jpeg>
</file>